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60" r:id="rId6"/>
    <p:sldId id="272" r:id="rId7"/>
    <p:sldId id="259" r:id="rId8"/>
    <p:sldId id="261" r:id="rId9"/>
    <p:sldId id="275" r:id="rId10"/>
    <p:sldId id="262" r:id="rId11"/>
    <p:sldId id="269" r:id="rId12"/>
    <p:sldId id="270" r:id="rId13"/>
    <p:sldId id="276" r:id="rId14"/>
    <p:sldId id="277" r:id="rId15"/>
    <p:sldId id="263" r:id="rId16"/>
    <p:sldId id="273" r:id="rId17"/>
    <p:sldId id="274" r:id="rId18"/>
    <p:sldId id="264" r:id="rId19"/>
    <p:sldId id="265" r:id="rId20"/>
    <p:sldId id="266" r:id="rId21"/>
    <p:sldId id="267" r:id="rId22"/>
    <p:sldId id="268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ignwen tang" initials="lt" lastIdx="1" clrIdx="0">
    <p:extLst>
      <p:ext uri="{19B8F6BF-5375-455C-9EA6-DF929625EA0E}">
        <p15:presenceInfo xmlns:p15="http://schemas.microsoft.com/office/powerpoint/2012/main" userId="d0d905f8072633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3" Type="http://schemas.microsoft.com/office/2007/relationships/media" Target="../media/media3.mp4"/><Relationship Id="rId7" Type="http://schemas.microsoft.com/office/2007/relationships/media" Target="../media/media5.mp4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4.png"/><Relationship Id="rId5" Type="http://schemas.microsoft.com/office/2007/relationships/media" Target="../media/media4.mp4"/><Relationship Id="rId10" Type="http://schemas.openxmlformats.org/officeDocument/2006/relationships/image" Target="../media/image13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0C5A2-2772-4B65-A3DD-C2C6B6983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安卓基本常用组件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BA3DB7-630D-4259-B03F-CACCFD76B6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68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EE500-8242-4E96-8ED5-D338F2DF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30" y="45411"/>
            <a:ext cx="10515600" cy="1325563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输入框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zh-CN" b="1" dirty="0">
                <a:solidFill>
                  <a:srgbClr val="333333"/>
                </a:solidFill>
                <a:latin typeface="Helvetica Neue"/>
              </a:rPr>
              <a:t>inputType</a:t>
            </a:r>
            <a:endParaRPr lang="zh-CN" altLang="en-US" b="1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26BF2D-88F8-4F7D-BE17-32F01017A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0" y="107752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="none"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="text"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textCapCharacters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textCapWords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textCapSentences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textAutoCorrect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textAutoComplete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textMultiLine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textImeMultiLine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textNoSuggestions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textUri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textEmailAddress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textEmailSubject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textShortMessage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textLongMessage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textPersonName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textPostalAddress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textPassword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textVisiblePassword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textWebEditText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textFilter</a:t>
            </a:r>
            <a:r>
              <a:rPr lang="en-US" altLang="zh-CN" sz="1800" dirty="0"/>
              <a:t>"  </a:t>
            </a:r>
          </a:p>
          <a:p>
            <a:r>
              <a:rPr lang="en-US" altLang="zh-CN" sz="1800" dirty="0" err="1"/>
              <a:t>android:inputType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textPhonetic</a:t>
            </a:r>
            <a:r>
              <a:rPr lang="en-US" altLang="zh-CN" sz="1800" dirty="0"/>
              <a:t>"</a:t>
            </a:r>
            <a:endParaRPr lang="zh-CN" altLang="en-US" sz="1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9D378F-2E44-497B-91E0-ADC1EFA8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070" y="70819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F8BC2-CDFF-4B35-9D8F-D84823BF7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1"/>
          <a:stretch/>
        </p:blipFill>
        <p:spPr>
          <a:xfrm>
            <a:off x="5018391" y="2603015"/>
            <a:ext cx="3295824" cy="2851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E345A2-FCCF-43CA-A639-3130A437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203" y="2603015"/>
            <a:ext cx="3034467" cy="285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E42D0-9108-4508-9DE2-DA6CF599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Toast(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消息框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7681F-D3D0-4F93-91A4-690DBD02C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6982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202124"/>
                </a:solidFill>
                <a:effectLst/>
                <a:latin typeface="Roboto"/>
              </a:rPr>
              <a:t>小型弹出式窗口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Roboto"/>
              </a:rPr>
              <a:t>,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/>
              </a:rPr>
              <a:t>超时后自动消失</a:t>
            </a:r>
            <a:endParaRPr lang="en-US" altLang="zh-CN" dirty="0">
              <a:solidFill>
                <a:srgbClr val="202124"/>
              </a:solidFill>
              <a:latin typeface="Roboto"/>
            </a:endParaRPr>
          </a:p>
          <a:p>
            <a:r>
              <a:rPr lang="zh-CN" altLang="en-US" b="0" i="0" dirty="0">
                <a:solidFill>
                  <a:srgbClr val="202124"/>
                </a:solidFill>
                <a:effectLst/>
                <a:latin typeface="Roboto"/>
              </a:rPr>
              <a:t>提供与操作有关的简单反馈</a:t>
            </a:r>
            <a:endParaRPr lang="en-US" altLang="zh-CN" b="0" i="0" dirty="0">
              <a:solidFill>
                <a:srgbClr val="202124"/>
              </a:solidFill>
              <a:effectLst/>
              <a:latin typeface="Roboto"/>
            </a:endParaRPr>
          </a:p>
          <a:p>
            <a:r>
              <a:rPr lang="zh-CN" altLang="en-US" dirty="0">
                <a:solidFill>
                  <a:srgbClr val="202124"/>
                </a:solidFill>
                <a:latin typeface="Roboto"/>
              </a:rPr>
              <a:t>用户</a:t>
            </a:r>
            <a:r>
              <a:rPr lang="zh-CN" altLang="en-US" b="1" dirty="0">
                <a:solidFill>
                  <a:srgbClr val="FF0000"/>
                </a:solidFill>
                <a:latin typeface="Roboto"/>
              </a:rPr>
              <a:t>不能操作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消息框</a:t>
            </a:r>
            <a:endParaRPr lang="en-US" altLang="zh-CN" b="1" dirty="0">
              <a:solidFill>
                <a:srgbClr val="333333"/>
              </a:solidFill>
              <a:latin typeface="Helvetica Neue"/>
            </a:endParaRPr>
          </a:p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调试中非常有用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4BF91D-EAB1-449F-9870-3CD07285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20" y="2270270"/>
            <a:ext cx="4592646" cy="29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89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B3EFC-95ED-4BA0-901D-1301A1C3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Toast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使用代码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7E885C-BA0D-45AF-9684-A2F258B2BC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3841"/>
            <a:ext cx="8805937" cy="2585323"/>
          </a:xfrm>
          <a:prstGeom prst="rect">
            <a:avLst/>
          </a:prstGeom>
          <a:solidFill>
            <a:srgbClr val="2831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Context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context = getApplicationContext();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CharSequence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text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/>
                <a:ea typeface="Roboto Mono"/>
              </a:rPr>
              <a:t>"Hello toast!"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/>
                <a:ea typeface="Roboto Mono"/>
              </a:rPr>
              <a:t>int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duration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Toast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.LENGTH_SHORT;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Toast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 toast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Toast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.makeText(context, text, duration);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    toast.show();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6ED331-097D-4BAA-BCAB-C3ACF40FD0D7}"/>
              </a:ext>
            </a:extLst>
          </p:cNvPr>
          <p:cNvSpPr txBox="1"/>
          <p:nvPr/>
        </p:nvSpPr>
        <p:spPr>
          <a:xfrm>
            <a:off x="838200" y="4328611"/>
            <a:ext cx="2685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202124"/>
                </a:solidFill>
                <a:latin typeface="Roboto"/>
              </a:rPr>
              <a:t>设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Roboto"/>
              </a:rPr>
              <a:t>置消息框位置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AAB45F9-3917-47A5-A605-5F559C8DF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41658"/>
            <a:ext cx="8864606" cy="492443"/>
          </a:xfrm>
          <a:prstGeom prst="rect">
            <a:avLst/>
          </a:prstGeom>
          <a:solidFill>
            <a:srgbClr val="2831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toast.setGravity(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Gravity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.TOP|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CE93D8"/>
                </a:solidFill>
                <a:effectLst/>
                <a:latin typeface="Arial Unicode MS"/>
                <a:ea typeface="Roboto Mono"/>
              </a:rPr>
              <a:t>Gravity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.LEFT,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/>
                <a:ea typeface="Roboto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,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/>
                <a:ea typeface="Roboto Mono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/>
                <a:ea typeface="Roboto Mono"/>
              </a:rPr>
              <a:t>);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2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09191-8E40-46C6-BB3C-80AC0FF7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7" y="113381"/>
            <a:ext cx="5608782" cy="789906"/>
          </a:xfrm>
        </p:spPr>
        <p:txBody>
          <a:bodyPr>
            <a:normAutofit fontScale="90000"/>
          </a:bodyPr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ProgressBar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基本类型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pic>
        <p:nvPicPr>
          <p:cNvPr id="4" name="aa">
            <a:hlinkClick r:id="" action="ppaction://media"/>
            <a:extLst>
              <a:ext uri="{FF2B5EF4-FFF2-40B4-BE49-F238E27FC236}">
                <a16:creationId xmlns:a16="http://schemas.microsoft.com/office/drawing/2014/main" id="{8CC487FD-55D6-44AE-8991-859815F315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44656" y="1095395"/>
            <a:ext cx="2747797" cy="274779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958DC594-D0E4-47FA-9044-B9FAE16948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7622" y="1095395"/>
            <a:ext cx="2747798" cy="27477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2">
            <a:hlinkClick r:id="" action="ppaction://media"/>
            <a:extLst>
              <a:ext uri="{FF2B5EF4-FFF2-40B4-BE49-F238E27FC236}">
                <a16:creationId xmlns:a16="http://schemas.microsoft.com/office/drawing/2014/main" id="{CFEE9F7B-428A-402A-BAB2-9AB824E85E2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7621" y="3959878"/>
            <a:ext cx="2747797" cy="2747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bb">
            <a:hlinkClick r:id="" action="ppaction://media"/>
            <a:extLst>
              <a:ext uri="{FF2B5EF4-FFF2-40B4-BE49-F238E27FC236}">
                <a16:creationId xmlns:a16="http://schemas.microsoft.com/office/drawing/2014/main" id="{250EB71D-457D-4275-9D94-B3A7460BEEB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44656" y="3959879"/>
            <a:ext cx="2747797" cy="2747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A73ADE-DAA6-4A1F-A4D7-8F072F3FAAC7}"/>
              </a:ext>
            </a:extLst>
          </p:cNvPr>
          <p:cNvSpPr txBox="1"/>
          <p:nvPr/>
        </p:nvSpPr>
        <p:spPr>
          <a:xfrm>
            <a:off x="4080165" y="2284628"/>
            <a:ext cx="106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确定性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BA2A35-3EC0-41F1-9EB1-3A799EFFCDE2}"/>
              </a:ext>
            </a:extLst>
          </p:cNvPr>
          <p:cNvSpPr txBox="1"/>
          <p:nvPr/>
        </p:nvSpPr>
        <p:spPr>
          <a:xfrm>
            <a:off x="3731492" y="4663094"/>
            <a:ext cx="1293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非确定性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F8E0FC-784F-43BE-9344-04656478F1D3}"/>
              </a:ext>
            </a:extLst>
          </p:cNvPr>
          <p:cNvSpPr txBox="1"/>
          <p:nvPr/>
        </p:nvSpPr>
        <p:spPr>
          <a:xfrm>
            <a:off x="6130637" y="609377"/>
            <a:ext cx="90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圆形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13290F-3CDD-4602-8D58-6BDB4612EA30}"/>
              </a:ext>
            </a:extLst>
          </p:cNvPr>
          <p:cNvSpPr txBox="1"/>
          <p:nvPr/>
        </p:nvSpPr>
        <p:spPr>
          <a:xfrm>
            <a:off x="9279082" y="609377"/>
            <a:ext cx="90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线形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F920AAE-BBC0-4A7E-B943-1AA8D5042DC0}"/>
              </a:ext>
            </a:extLst>
          </p:cNvPr>
          <p:cNvSpPr txBox="1">
            <a:spLocks/>
          </p:cNvSpPr>
          <p:nvPr/>
        </p:nvSpPr>
        <p:spPr>
          <a:xfrm>
            <a:off x="749785" y="3410125"/>
            <a:ext cx="3204594" cy="789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使用场景区分？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6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075F0-C104-4A64-8641-9B63CFF7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92" y="122557"/>
            <a:ext cx="6369690" cy="942846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ProgressBar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使用举例</a:t>
            </a:r>
            <a:endParaRPr lang="zh-CN" altLang="en-US" dirty="0"/>
          </a:p>
        </p:txBody>
      </p:sp>
      <p:pic>
        <p:nvPicPr>
          <p:cNvPr id="4" name="33">
            <a:hlinkClick r:id="" action="ppaction://media"/>
            <a:extLst>
              <a:ext uri="{FF2B5EF4-FFF2-40B4-BE49-F238E27FC236}">
                <a16:creationId xmlns:a16="http://schemas.microsoft.com/office/drawing/2014/main" id="{C325F705-70C1-4197-9A1A-04482501FF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852" y="1065403"/>
            <a:ext cx="6989769" cy="5150258"/>
          </a:xfrm>
        </p:spPr>
      </p:pic>
      <p:pic>
        <p:nvPicPr>
          <p:cNvPr id="5" name="dd">
            <a:hlinkClick r:id="" action="ppaction://media"/>
            <a:extLst>
              <a:ext uri="{FF2B5EF4-FFF2-40B4-BE49-F238E27FC236}">
                <a16:creationId xmlns:a16="http://schemas.microsoft.com/office/drawing/2014/main" id="{ABEA6691-4B73-42E5-B0F6-2FC026F67B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8815" y="241365"/>
            <a:ext cx="3586089" cy="63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8F73-E93D-4456-856F-2F226E1E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ImageButton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图像按钮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933257-5ED4-44F9-B5F9-D1F1D8603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556" y="2317822"/>
            <a:ext cx="4934829" cy="3218912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147C27-2F0D-4ACF-897F-40F204D45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8"/>
          <a:stretch/>
        </p:blipFill>
        <p:spPr>
          <a:xfrm>
            <a:off x="6037276" y="1556463"/>
            <a:ext cx="4851633" cy="47705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605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69A7E-658C-49A8-9C9E-F542C871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51" y="205532"/>
            <a:ext cx="10515600" cy="1111540"/>
          </a:xfrm>
        </p:spPr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类型和强调关系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B128CB-1796-41AB-AC8B-817AA4369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0" y="1104171"/>
            <a:ext cx="6699221" cy="489395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02742-05C4-4D08-AB31-5DD31AD459FD}"/>
              </a:ext>
            </a:extLst>
          </p:cNvPr>
          <p:cNvSpPr txBox="1"/>
          <p:nvPr/>
        </p:nvSpPr>
        <p:spPr>
          <a:xfrm>
            <a:off x="6867772" y="1104171"/>
            <a:ext cx="5324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Types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Text button</a:t>
            </a:r>
            <a:r>
              <a:rPr lang="en-US" altLang="zh-CN" sz="2400" b="0" i="0" dirty="0">
                <a:solidFill>
                  <a:srgbClr val="616161"/>
                </a:solidFill>
                <a:effectLst/>
                <a:latin typeface="Roboto"/>
              </a:rPr>
              <a:t> (low emphasis)</a:t>
            </a:r>
          </a:p>
          <a:p>
            <a:pPr marL="342900" indent="-342900">
              <a:buAutoNum type="arabicPeriod"/>
            </a:pPr>
            <a:endParaRPr lang="en-US" altLang="zh-CN" sz="2400" b="0" i="0" dirty="0">
              <a:solidFill>
                <a:srgbClr val="616161"/>
              </a:solidFill>
              <a:effectLst/>
              <a:latin typeface="Roboto"/>
            </a:endParaRPr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Outlined Button</a:t>
            </a:r>
            <a:r>
              <a:rPr lang="en-US" altLang="zh-CN" sz="2400" b="0" i="0" dirty="0">
                <a:solidFill>
                  <a:srgbClr val="616161"/>
                </a:solidFill>
                <a:effectLst/>
                <a:latin typeface="Roboto"/>
              </a:rPr>
              <a:t> (medium emphasis)</a:t>
            </a:r>
          </a:p>
          <a:p>
            <a:pPr marL="342900" indent="-342900">
              <a:buAutoNum type="arabicPeriod"/>
            </a:pPr>
            <a:endParaRPr lang="en-US" altLang="zh-CN" sz="2400" dirty="0">
              <a:solidFill>
                <a:srgbClr val="616161"/>
              </a:solidFill>
              <a:latin typeface="Roboto"/>
            </a:endParaRPr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Contained button</a:t>
            </a:r>
            <a:r>
              <a:rPr lang="en-US" altLang="zh-CN" sz="2400" b="0" i="0" dirty="0">
                <a:solidFill>
                  <a:srgbClr val="616161"/>
                </a:solidFill>
                <a:effectLst/>
                <a:latin typeface="Roboto"/>
              </a:rPr>
              <a:t> (high emphasis)</a:t>
            </a:r>
          </a:p>
          <a:p>
            <a:pPr marL="342900" indent="-342900">
              <a:buAutoNum type="arabicPeriod"/>
            </a:pPr>
            <a:endParaRPr lang="en-US" altLang="zh-CN" sz="2400" b="0" i="0" dirty="0">
              <a:solidFill>
                <a:srgbClr val="616161"/>
              </a:solidFill>
              <a:effectLst/>
              <a:latin typeface="Roboto"/>
            </a:endParaRPr>
          </a:p>
          <a:p>
            <a:pPr marL="342900" indent="-342900">
              <a:buAutoNum type="arabicPeriod"/>
            </a:pPr>
            <a:r>
              <a:rPr lang="en-US" altLang="zh-CN" sz="2400" b="1" i="0" dirty="0">
                <a:solidFill>
                  <a:srgbClr val="616161"/>
                </a:solidFill>
                <a:effectLst/>
                <a:latin typeface="Roboto"/>
              </a:rPr>
              <a:t>Toggle button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478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DA1E4-B4DD-40BB-AD77-24A9E66E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0" y="1"/>
            <a:ext cx="10515600" cy="981512"/>
          </a:xfrm>
        </p:spPr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基本使用原则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A5D8B-E68D-4D30-9E1E-5DD42F439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74" y="869280"/>
            <a:ext cx="4748868" cy="1882309"/>
          </a:xfrm>
        </p:spPr>
        <p:txBody>
          <a:bodyPr/>
          <a:lstStyle/>
          <a:p>
            <a:r>
              <a:rPr lang="zh-CN" altLang="en-US" dirty="0"/>
              <a:t>每个布局突出一个按钮</a:t>
            </a:r>
            <a:endParaRPr lang="en-US" altLang="zh-CN" dirty="0"/>
          </a:p>
          <a:p>
            <a:r>
              <a:rPr lang="zh-CN" altLang="en-US" dirty="0"/>
              <a:t>利用形状、颜色和位置来突出主按钮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F26134-70F3-4379-8873-C27F19D16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0" t="7681" r="17303" b="6937"/>
          <a:stretch/>
        </p:blipFill>
        <p:spPr>
          <a:xfrm>
            <a:off x="6455033" y="64148"/>
            <a:ext cx="5216002" cy="6729704"/>
          </a:xfrm>
          <a:prstGeom prst="rect">
            <a:avLst/>
          </a:prstGeom>
        </p:spPr>
      </p:pic>
      <p:pic>
        <p:nvPicPr>
          <p:cNvPr id="1028" name="Picture 4" descr="Pyramid diagram with three horizontal segments showing high emphasis at the top, medium in the middle, and low emphasis at the bottom">
            <a:extLst>
              <a:ext uri="{FF2B5EF4-FFF2-40B4-BE49-F238E27FC236}">
                <a16:creationId xmlns:a16="http://schemas.microsoft.com/office/drawing/2014/main" id="{E8DA82D0-B6EC-48B5-974A-921F1E750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t="16424" r="14483"/>
          <a:stretch/>
        </p:blipFill>
        <p:spPr bwMode="auto">
          <a:xfrm>
            <a:off x="284526" y="2751589"/>
            <a:ext cx="5928920" cy="346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4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521E1-1595-4BF0-A6F5-1DF68820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响应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的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click——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事件处理方法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40F4E-777A-43D0-B57F-AFD597AA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/>
              <a:t>xml</a:t>
            </a:r>
            <a:r>
              <a:rPr lang="zh-CN" altLang="en-US" sz="4000" dirty="0"/>
              <a:t>文件中设置</a:t>
            </a:r>
            <a:r>
              <a:rPr lang="en-US" altLang="zh-CN" sz="4000" dirty="0" err="1"/>
              <a:t>android:onClick</a:t>
            </a:r>
            <a:endParaRPr lang="en-US" altLang="zh-CN" sz="4000" dirty="0"/>
          </a:p>
          <a:p>
            <a:pPr lvl="1"/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简单，支持响应类型少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3600" dirty="0">
                <a:solidFill>
                  <a:srgbClr val="202124"/>
                </a:solidFill>
                <a:latin typeface="Roboto"/>
              </a:rPr>
              <a:t>使用内部类实现接口</a:t>
            </a:r>
            <a:r>
              <a:rPr lang="en-US" altLang="zh-CN" sz="3600" dirty="0" err="1">
                <a:solidFill>
                  <a:srgbClr val="202124"/>
                </a:solidFill>
                <a:latin typeface="Roboto"/>
              </a:rPr>
              <a:t>View.OnclickListener</a:t>
            </a:r>
            <a:endParaRPr lang="en-US" altLang="zh-CN" sz="3600" dirty="0"/>
          </a:p>
          <a:p>
            <a:endParaRPr lang="en-US" altLang="zh-CN" sz="3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4000" dirty="0"/>
              <a:t>使用</a:t>
            </a:r>
            <a:r>
              <a:rPr lang="zh-CN" altLang="en-US" sz="4000" b="0" i="0" dirty="0">
                <a:solidFill>
                  <a:srgbClr val="202124"/>
                </a:solidFill>
                <a:effectLst/>
                <a:latin typeface="Roboto"/>
              </a:rPr>
              <a:t>匿名内联类</a:t>
            </a:r>
            <a:r>
              <a:rPr lang="zh-CN" altLang="en-US" sz="4000" dirty="0">
                <a:solidFill>
                  <a:srgbClr val="202124"/>
                </a:solidFill>
                <a:latin typeface="Roboto"/>
              </a:rPr>
              <a:t>重写</a:t>
            </a:r>
            <a:r>
              <a:rPr lang="en-US" altLang="zh-CN" sz="4000" dirty="0">
                <a:solidFill>
                  <a:srgbClr val="202124"/>
                </a:solidFill>
                <a:latin typeface="Roboto"/>
              </a:rPr>
              <a:t>onclick</a:t>
            </a:r>
          </a:p>
          <a:p>
            <a:pPr lvl="1"/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快捷</a:t>
            </a:r>
            <a:r>
              <a:rPr lang="zh-CN" altLang="en-US" sz="3200">
                <a:solidFill>
                  <a:schemeClr val="bg1">
                    <a:lumMod val="50000"/>
                  </a:schemeClr>
                </a:solidFill>
              </a:rPr>
              <a:t>，不便于重复使用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27713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60951-C31D-4A6A-8FD7-71ED6A58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xml</a:t>
            </a:r>
            <a:r>
              <a:rPr lang="zh-CN" altLang="en-US" sz="4400" dirty="0"/>
              <a:t>文件中设置</a:t>
            </a:r>
            <a:r>
              <a:rPr lang="en-US" altLang="zh-CN" sz="4400" dirty="0" err="1"/>
              <a:t>android:onClick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2848BB-08B0-4C34-8FD0-26B9B14176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515600" cy="43513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btnOnclick(View v){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Context context = getApplicationContext();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CharSequence text =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"Btn clicked!"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 = Toast.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Toast toast = Toast.</a:t>
            </a: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(context, text, duration);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toast.show();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or</a:t>
            </a:r>
            <a:b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CN" altLang="zh-CN" sz="2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"Btn clicked!"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zh-CN" sz="2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).show();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2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DDA61-E333-4013-8C90-B612AF0E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21970-5211-4A16-BFD8-798584B21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输入框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Toast(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消息框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Button(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ImageButton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图像按钮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ProgressBar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进度条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lang="en-US" altLang="zh-CN" b="1" dirty="0" err="1">
                <a:solidFill>
                  <a:srgbClr val="333333"/>
                </a:solidFill>
                <a:latin typeface="Helvetica Neue"/>
              </a:rPr>
              <a:t>Diaglog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(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对话框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)</a:t>
            </a:r>
            <a:endParaRPr lang="zh-CN" altLang="en-US" b="1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8879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09AB2-0D5B-4B72-BD59-3F9A280B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202124"/>
                </a:solidFill>
                <a:latin typeface="Roboto"/>
              </a:rPr>
              <a:t>内部类实现</a:t>
            </a:r>
            <a:r>
              <a:rPr lang="en-US" altLang="zh-CN" sz="4400" dirty="0" err="1">
                <a:solidFill>
                  <a:srgbClr val="202124"/>
                </a:solidFill>
                <a:latin typeface="Roboto"/>
              </a:rPr>
              <a:t>View.OnclickListener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0CAEF4-F97A-4165-9D0D-B775287E0C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1240" y="1577345"/>
            <a:ext cx="10889520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BtnClickListener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ProgressBar progressBar = </a:t>
            </a:r>
            <a:endParaRPr kumimoji="0" lang="en-US" altLang="zh-CN" sz="2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(ProgressBar)findViewById(R.id.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progressBar2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progressBar.setProgress(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progPercent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53D0CFB-3990-4B8E-BED5-8E5E0E068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86" y="5280655"/>
            <a:ext cx="9700775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button4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BtnClickListener());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9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C0EA7-7D07-461D-9577-E1D8D8E7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0" i="0" dirty="0">
                <a:solidFill>
                  <a:srgbClr val="202124"/>
                </a:solidFill>
                <a:effectLst/>
                <a:latin typeface="Roboto"/>
              </a:rPr>
              <a:t>匿名内联类</a:t>
            </a:r>
            <a:r>
              <a:rPr lang="zh-CN" altLang="en-US" sz="4400" dirty="0">
                <a:solidFill>
                  <a:srgbClr val="202124"/>
                </a:solidFill>
                <a:latin typeface="Roboto"/>
              </a:rPr>
              <a:t>重写</a:t>
            </a:r>
            <a:r>
              <a:rPr lang="en-US" altLang="zh-CN" sz="4400" dirty="0">
                <a:solidFill>
                  <a:srgbClr val="202124"/>
                </a:solidFill>
                <a:latin typeface="Roboto"/>
              </a:rPr>
              <a:t>onclick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7C40F-E0F8-46E4-8665-5D5FC8E5A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7906" y="1837277"/>
            <a:ext cx="9966190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View.OnClickListener(){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v){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ProgressBar progressBar = </a:t>
            </a:r>
            <a:endParaRPr kumimoji="0" lang="en-US" altLang="zh-CN" sz="2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(ProgressBar)findViewById(R.id.</a:t>
            </a:r>
            <a:r>
              <a:rPr kumimoji="0" lang="zh-CN" altLang="zh-CN" sz="2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progressBar2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progPercent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progressBar.setProgress(</a:t>
            </a:r>
            <a:r>
              <a:rPr kumimoji="0" lang="zh-CN" altLang="zh-CN" sz="2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progPercent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}</a:t>
            </a:r>
            <a:b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zh-CN" altLang="zh-CN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37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19D38-7F02-48B8-B3F9-67A3C8CE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614"/>
          </a:xfrm>
        </p:spPr>
        <p:txBody>
          <a:bodyPr/>
          <a:lstStyle/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事件处理方法比较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7FE639C-1FB6-4B04-8E02-E12CDEEBA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55587"/>
              </p:ext>
            </p:extLst>
          </p:nvPr>
        </p:nvGraphicFramePr>
        <p:xfrm>
          <a:off x="938867" y="1762371"/>
          <a:ext cx="9555760" cy="43112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50131">
                  <a:extLst>
                    <a:ext uri="{9D8B030D-6E8A-4147-A177-3AD203B41FA5}">
                      <a16:colId xmlns:a16="http://schemas.microsoft.com/office/drawing/2014/main" val="1650656760"/>
                    </a:ext>
                  </a:extLst>
                </a:gridCol>
                <a:gridCol w="1972173">
                  <a:extLst>
                    <a:ext uri="{9D8B030D-6E8A-4147-A177-3AD203B41FA5}">
                      <a16:colId xmlns:a16="http://schemas.microsoft.com/office/drawing/2014/main" val="1465493685"/>
                    </a:ext>
                  </a:extLst>
                </a:gridCol>
                <a:gridCol w="1911152">
                  <a:extLst>
                    <a:ext uri="{9D8B030D-6E8A-4147-A177-3AD203B41FA5}">
                      <a16:colId xmlns:a16="http://schemas.microsoft.com/office/drawing/2014/main" val="2851223998"/>
                    </a:ext>
                  </a:extLst>
                </a:gridCol>
                <a:gridCol w="1911152">
                  <a:extLst>
                    <a:ext uri="{9D8B030D-6E8A-4147-A177-3AD203B41FA5}">
                      <a16:colId xmlns:a16="http://schemas.microsoft.com/office/drawing/2014/main" val="509364719"/>
                    </a:ext>
                  </a:extLst>
                </a:gridCol>
                <a:gridCol w="1911152">
                  <a:extLst>
                    <a:ext uri="{9D8B030D-6E8A-4147-A177-3AD203B41FA5}">
                      <a16:colId xmlns:a16="http://schemas.microsoft.com/office/drawing/2014/main" val="936848571"/>
                    </a:ext>
                  </a:extLst>
                </a:gridCol>
              </a:tblGrid>
              <a:tr h="10667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实现难度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支持事件类型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重用性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78975"/>
                  </a:ext>
                </a:extLst>
              </a:tr>
              <a:tr h="1081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/>
                        <a:t>xml</a:t>
                      </a:r>
                      <a:r>
                        <a:rPr lang="zh-CN" altLang="en-US" sz="2800" b="0" dirty="0"/>
                        <a:t>文件中设置</a:t>
                      </a:r>
                      <a:endParaRPr lang="en-US" altLang="zh-C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容易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单一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72444"/>
                  </a:ext>
                </a:extLst>
              </a:tr>
              <a:tr h="1081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rgbClr val="202124"/>
                          </a:solidFill>
                        </a:rPr>
                        <a:t>内部类实现</a:t>
                      </a:r>
                      <a:endParaRPr lang="zh-CN" alt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稍复杂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多种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71182"/>
                  </a:ext>
                </a:extLst>
              </a:tr>
              <a:tr h="1081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rgbClr val="202124"/>
                          </a:solidFill>
                          <a:effectLst/>
                        </a:rPr>
                        <a:t>匿名内联类</a:t>
                      </a:r>
                      <a:endParaRPr lang="zh-CN" alt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dirty="0"/>
                        <a:t>最复杂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多种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90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754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931581E-B33F-4E7E-B734-819C7EA607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485005"/>
            <a:ext cx="11325138" cy="61863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onCreate(Bundle savedInstanceState)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.onCreate(savedInstanceState);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setContentView(R.layout.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 button = (Button) findViewById(R.id.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button.setOnClickListener(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LabelClickListener());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method 1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view) {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});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method 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LabelClickListener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 void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v){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labelOnclick(View v){}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method 3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end of MainActivity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8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E4403-2E07-4EDF-8A7D-F96F3AE3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文本显示框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/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77446-91BF-404C-B9C0-2F8123B34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5" y="2018572"/>
            <a:ext cx="3280794" cy="1043410"/>
          </a:xfrm>
        </p:spPr>
        <p:txBody>
          <a:bodyPr/>
          <a:lstStyle/>
          <a:p>
            <a:r>
              <a:rPr lang="zh-CN" altLang="en-US" dirty="0"/>
              <a:t>用于展示文字内容</a:t>
            </a:r>
            <a:endParaRPr lang="en-US" altLang="zh-CN" dirty="0"/>
          </a:p>
          <a:p>
            <a:r>
              <a:rPr lang="zh-CN" altLang="en-US" dirty="0"/>
              <a:t>一般不能编辑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1CF7D5-EB0B-4410-829E-39DDCD2A3F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76"/>
          <a:stretch/>
        </p:blipFill>
        <p:spPr>
          <a:xfrm>
            <a:off x="3825376" y="1545043"/>
            <a:ext cx="4028601" cy="4593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18AB94-BF77-4A75-9B05-59B6AD49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6"/>
          <a:stretch/>
        </p:blipFill>
        <p:spPr>
          <a:xfrm>
            <a:off x="7976044" y="1545041"/>
            <a:ext cx="4028602" cy="45933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192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CD445-FD02-48F8-85E0-9330549D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基本属性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5B4F3-B40A-4205-A491-E668BE582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id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组件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Java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代码中通过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findViewById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的方法获取到该对象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layout_width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 / 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layout_height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组件的尺寸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gravity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控件中内容的对齐方向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text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显示的文本内容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textColor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字体颜色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textStyle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字体风格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【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**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normal**(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无效果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，**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bold**(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加粗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，**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italic**(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斜体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)】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textSize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字体大小，单位一般是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sp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background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控件的背景颜色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22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18603-03A4-48DD-A2AE-508531A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图片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8625D-6F07-4EF5-A74F-FC6344CB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altLang="zh-CN" sz="3600" b="1" dirty="0" err="1"/>
              <a:t>android:drawableBottom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android:drawableEnd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android:drawableLeft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android:drawableRight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android:drawableStart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android:drawableTop</a:t>
            </a:r>
            <a:endParaRPr lang="zh-CN" alt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EF6D32-1437-4F64-95C5-89C3DF79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22" y="1825625"/>
            <a:ext cx="3730298" cy="36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9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18603-03A4-48DD-A2AE-508531A0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图片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8625D-6F07-4EF5-A74F-FC6344CB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5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altLang="zh-CN" sz="3600" b="1" dirty="0" err="1"/>
              <a:t>android:drawableBottom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android:drawableEnd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android:drawableLeft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android:drawableRight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android:drawableStart</a:t>
            </a:r>
            <a:endParaRPr lang="en-US" altLang="zh-CN" sz="3600" b="1" dirty="0"/>
          </a:p>
          <a:p>
            <a:r>
              <a:rPr lang="en-US" altLang="zh-CN" sz="3600" b="1" dirty="0" err="1"/>
              <a:t>android:drawableTop</a:t>
            </a:r>
            <a:endParaRPr lang="zh-CN" altLang="en-US" sz="36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57475-63B2-443E-AF47-5E41E0C63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1" b="1"/>
          <a:stretch/>
        </p:blipFill>
        <p:spPr>
          <a:xfrm>
            <a:off x="5706760" y="1531297"/>
            <a:ext cx="6189929" cy="4475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66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77847-E404-4ACC-96F6-6C27FF35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TextView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文本框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阴影属性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0C882-3C56-48CB-AF48-9B8EC2D0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05" y="1775291"/>
            <a:ext cx="5159662" cy="4351338"/>
          </a:xfrm>
        </p:spPr>
        <p:txBody>
          <a:bodyPr>
            <a:normAutofit lnSpcReduction="10000"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android:shadowColor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阴影颜色</a:t>
            </a:r>
            <a:endParaRPr lang="en-US" altLang="zh-CN" sz="3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android:shadowRadius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阴影的模糊程度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 建议使用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Helvetica Neue"/>
              </a:rPr>
              <a:t>3.0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android:shadowDx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阴影水平方向偏移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zh-CN" sz="3200" b="1" i="0" dirty="0" err="1">
                <a:solidFill>
                  <a:srgbClr val="333333"/>
                </a:solidFill>
                <a:effectLst/>
                <a:latin typeface="Helvetica Neue"/>
              </a:rPr>
              <a:t>android:shadowDy</a:t>
            </a:r>
            <a:r>
              <a:rPr lang="en-US" altLang="zh-CN" sz="3200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阴影竖直方向偏移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C8ACC-49F2-438E-B74E-35F47538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19" y="3138431"/>
            <a:ext cx="5252207" cy="3259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DEF806-EB1A-4213-A129-DBA3ADD5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09" y="1429374"/>
            <a:ext cx="4571429" cy="1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732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0A4B9-B669-4B6E-806A-B14C00EF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194940"/>
            <a:ext cx="10515600" cy="1325563"/>
          </a:xfrm>
        </p:spPr>
        <p:txBody>
          <a:bodyPr/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输入框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endParaRPr lang="zh-CN" altLang="en-US" dirty="0"/>
          </a:p>
        </p:txBody>
      </p:sp>
      <p:pic>
        <p:nvPicPr>
          <p:cNvPr id="8" name="mio-components_assets_1Bna_M1j7fpIpDbNOLR1d32fjB7kARjLE_textfields-anatomy-label-text-do">
            <a:hlinkClick r:id="" action="ppaction://media"/>
            <a:extLst>
              <a:ext uri="{FF2B5EF4-FFF2-40B4-BE49-F238E27FC236}">
                <a16:creationId xmlns:a16="http://schemas.microsoft.com/office/drawing/2014/main" id="{F075FE9C-6011-4E87-B410-4152AFBDDC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589" y="1283108"/>
            <a:ext cx="9597106" cy="4798554"/>
          </a:xfrm>
        </p:spPr>
      </p:pic>
    </p:spTree>
    <p:extLst>
      <p:ext uri="{BB962C8B-B14F-4D97-AF65-F5344CB8AC3E}">
        <p14:creationId xmlns:p14="http://schemas.microsoft.com/office/powerpoint/2010/main" val="358165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0EC42-639B-4D4B-B88A-AB428920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16" y="1"/>
            <a:ext cx="10515600" cy="822857"/>
          </a:xfrm>
        </p:spPr>
        <p:txBody>
          <a:bodyPr/>
          <a:lstStyle/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使用统一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类型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的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 Neue"/>
              </a:rPr>
              <a:t>EditText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E750EE-B753-4D0E-8F77-AE6B8CCA8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4" y="822858"/>
            <a:ext cx="3281930" cy="5834544"/>
          </a:xfrm>
          <a:ln w="12700">
            <a:solidFill>
              <a:schemeClr val="tx1"/>
            </a:solidFill>
          </a:ln>
        </p:spPr>
      </p:pic>
      <p:pic>
        <p:nvPicPr>
          <p:cNvPr id="3074" name="Picture 2" descr="A mobile UI for a contact sheet and alternating styles of text fields in the same form">
            <a:extLst>
              <a:ext uri="{FF2B5EF4-FFF2-40B4-BE49-F238E27FC236}">
                <a16:creationId xmlns:a16="http://schemas.microsoft.com/office/drawing/2014/main" id="{AAAAA1D1-B80F-4852-955E-9C9AD1D0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03" y="822858"/>
            <a:ext cx="3281930" cy="58345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bile UI with filled text fields at the top of the screen on a purple background and the lower two-thirds of the screen is a white background and outlined text fields">
            <a:extLst>
              <a:ext uri="{FF2B5EF4-FFF2-40B4-BE49-F238E27FC236}">
                <a16:creationId xmlns:a16="http://schemas.microsoft.com/office/drawing/2014/main" id="{61D3F4A8-D52C-4154-9DFC-4E3E0455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48" y="822858"/>
            <a:ext cx="3281930" cy="58345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35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1074</Words>
  <Application>Microsoft Office PowerPoint</Application>
  <PresentationFormat>宽屏</PresentationFormat>
  <Paragraphs>133</Paragraphs>
  <Slides>23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 Unicode MS</vt:lpstr>
      <vt:lpstr>Helvetica Neue</vt:lpstr>
      <vt:lpstr>Roboto</vt:lpstr>
      <vt:lpstr>Arial</vt:lpstr>
      <vt:lpstr>Calibri</vt:lpstr>
      <vt:lpstr>Consolas</vt:lpstr>
      <vt:lpstr>Office 主题</vt:lpstr>
      <vt:lpstr>安卓基本常用组件</vt:lpstr>
      <vt:lpstr>目录</vt:lpstr>
      <vt:lpstr>TextView(文本显示框/文本框)</vt:lpstr>
      <vt:lpstr>TextView(文本框)——基本属性</vt:lpstr>
      <vt:lpstr>TextView(文本框)——图片属性</vt:lpstr>
      <vt:lpstr>TextView(文本框)——图片属性</vt:lpstr>
      <vt:lpstr>TextView(文本框)——阴影属性</vt:lpstr>
      <vt:lpstr>EditText(输入框)</vt:lpstr>
      <vt:lpstr>使用统一类型的EditText</vt:lpstr>
      <vt:lpstr>EditText(输入框)——inputType</vt:lpstr>
      <vt:lpstr>Toast(消息框)</vt:lpstr>
      <vt:lpstr>Toast使用代码</vt:lpstr>
      <vt:lpstr>ProgressBar(基本类型)</vt:lpstr>
      <vt:lpstr>ProgressBar 使用举例</vt:lpstr>
      <vt:lpstr>Button(按钮)与ImageButton(图像按钮)</vt:lpstr>
      <vt:lpstr>Button 类型和强调关系</vt:lpstr>
      <vt:lpstr>Button 基本使用原则</vt:lpstr>
      <vt:lpstr>响应Button的click——事件处理方法</vt:lpstr>
      <vt:lpstr>xml文件中设置android:onClick</vt:lpstr>
      <vt:lpstr>内部类实现View.OnclickListener</vt:lpstr>
      <vt:lpstr>匿名内联类重写onclick</vt:lpstr>
      <vt:lpstr>事件处理方法比较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安卓基本常用组件</dc:title>
  <dc:creator/>
  <cp:lastModifiedBy>laignwen tang</cp:lastModifiedBy>
  <cp:revision>114</cp:revision>
  <dcterms:modified xsi:type="dcterms:W3CDTF">2020-12-06T11:51:44Z</dcterms:modified>
</cp:coreProperties>
</file>